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sldIdLst>
    <p:sldId id="259" r:id="rId2"/>
    <p:sldId id="261" r:id="rId3"/>
    <p:sldId id="262" r:id="rId4"/>
    <p:sldId id="309" r:id="rId5"/>
    <p:sldId id="310" r:id="rId6"/>
    <p:sldId id="263" r:id="rId7"/>
    <p:sldId id="311" r:id="rId8"/>
    <p:sldId id="287" r:id="rId9"/>
    <p:sldId id="288" r:id="rId10"/>
    <p:sldId id="289" r:id="rId11"/>
    <p:sldId id="290" r:id="rId12"/>
    <p:sldId id="292" r:id="rId13"/>
    <p:sldId id="293" r:id="rId14"/>
    <p:sldId id="294" r:id="rId15"/>
    <p:sldId id="295" r:id="rId16"/>
    <p:sldId id="296" r:id="rId17"/>
    <p:sldId id="298" r:id="rId18"/>
    <p:sldId id="300" r:id="rId19"/>
    <p:sldId id="302" r:id="rId20"/>
    <p:sldId id="303" r:id="rId21"/>
    <p:sldId id="304" r:id="rId22"/>
    <p:sldId id="305" r:id="rId23"/>
    <p:sldId id="274" r:id="rId24"/>
    <p:sldId id="276" r:id="rId25"/>
    <p:sldId id="277" r:id="rId26"/>
    <p:sldId id="278" r:id="rId27"/>
    <p:sldId id="312" r:id="rId28"/>
    <p:sldId id="313" r:id="rId29"/>
    <p:sldId id="314" r:id="rId30"/>
    <p:sldId id="315" r:id="rId31"/>
    <p:sldId id="316" r:id="rId32"/>
    <p:sldId id="317" r:id="rId33"/>
    <p:sldId id="279" r:id="rId34"/>
    <p:sldId id="281" r:id="rId35"/>
    <p:sldId id="30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5" autoAdjust="0"/>
    <p:restoredTop sz="99885" autoAdjust="0"/>
  </p:normalViewPr>
  <p:slideViewPr>
    <p:cSldViewPr>
      <p:cViewPr>
        <p:scale>
          <a:sx n="80" d="100"/>
          <a:sy n="80" d="100"/>
        </p:scale>
        <p:origin x="-216" y="-39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58A691D-523A-4A32-B95A-FF341A17AE51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CF4848-1ADA-47FC-9309-612B6CB6C7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This template can be used as a starter file to give updates for project milestones.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z="1000" b="1" smtClean="0"/>
              <a:t>Sections</a:t>
            </a:r>
            <a:endParaRPr lang="en-US" sz="1000" smtClean="0"/>
          </a:p>
          <a:p>
            <a:pPr>
              <a:spcBef>
                <a:spcPct val="0"/>
              </a:spcBef>
            </a:pPr>
            <a:r>
              <a:rPr lang="en-US" sz="1000" smtClean="0">
                <a:solidFill>
                  <a:srgbClr val="008080"/>
                </a:solidFill>
                <a:cs typeface="Times New Roman" pitchFamily="18" charset="0"/>
              </a:rPr>
              <a:t>Sections can help to organize your slides or facilitate collaboration between multiple authors. On the </a:t>
            </a:r>
            <a:r>
              <a:rPr lang="en-US" sz="1000" b="1" smtClean="0">
                <a:solidFill>
                  <a:srgbClr val="008080"/>
                </a:solidFill>
                <a:cs typeface="Times New Roman" pitchFamily="18" charset="0"/>
              </a:rPr>
              <a:t>Home</a:t>
            </a:r>
            <a:r>
              <a:rPr lang="en-US" sz="1000" smtClean="0">
                <a:solidFill>
                  <a:srgbClr val="008080"/>
                </a:solidFill>
                <a:cs typeface="Times New Roman" pitchFamily="18" charset="0"/>
              </a:rPr>
              <a:t> tab, under </a:t>
            </a:r>
            <a:r>
              <a:rPr lang="en-US" sz="1000" b="1" smtClean="0">
                <a:solidFill>
                  <a:srgbClr val="008080"/>
                </a:solidFill>
                <a:cs typeface="Times New Roman" pitchFamily="18" charset="0"/>
              </a:rPr>
              <a:t>Slides</a:t>
            </a:r>
            <a:r>
              <a:rPr lang="en-US" sz="1000" smtClean="0">
                <a:solidFill>
                  <a:srgbClr val="008080"/>
                </a:solidFill>
                <a:cs typeface="Times New Roman" pitchFamily="18" charset="0"/>
              </a:rPr>
              <a:t>, click </a:t>
            </a:r>
            <a:r>
              <a:rPr lang="en-US" sz="1000" b="1" smtClean="0">
                <a:solidFill>
                  <a:srgbClr val="008080"/>
                </a:solidFill>
                <a:cs typeface="Times New Roman" pitchFamily="18" charset="0"/>
              </a:rPr>
              <a:t>Section</a:t>
            </a:r>
            <a:r>
              <a:rPr lang="en-US" sz="1000" smtClean="0">
                <a:solidFill>
                  <a:srgbClr val="008080"/>
                </a:solidFill>
                <a:cs typeface="Times New Roman" pitchFamily="18" charset="0"/>
              </a:rPr>
              <a:t>, and then click </a:t>
            </a:r>
            <a:r>
              <a:rPr lang="en-US" sz="1000" b="1" smtClean="0">
                <a:solidFill>
                  <a:srgbClr val="008080"/>
                </a:solidFill>
                <a:cs typeface="Times New Roman" pitchFamily="18" charset="0"/>
              </a:rPr>
              <a:t>Add Section</a:t>
            </a:r>
            <a:r>
              <a:rPr lang="en-US" sz="1000" smtClean="0">
                <a:solidFill>
                  <a:srgbClr val="00808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US" sz="1000" b="1" smtClean="0"/>
          </a:p>
          <a:p>
            <a:pPr>
              <a:spcBef>
                <a:spcPct val="0"/>
              </a:spcBef>
            </a:pPr>
            <a:r>
              <a:rPr lang="en-US" sz="1000" b="1" smtClean="0"/>
              <a:t>Notes</a:t>
            </a:r>
          </a:p>
          <a:p>
            <a:pPr>
              <a:spcBef>
                <a:spcPct val="0"/>
              </a:spcBef>
            </a:pPr>
            <a:r>
              <a:rPr lang="en-US" smtClean="0"/>
              <a:t>Use the Notes pane for delivery notes or to provide additional details for the audience. You can see these notes in Presenter View during your presentation. </a:t>
            </a:r>
          </a:p>
          <a:p>
            <a:pPr>
              <a:spcBef>
                <a:spcPct val="0"/>
              </a:spcBef>
            </a:pPr>
            <a:r>
              <a:rPr lang="en-US" sz="1000" smtClean="0"/>
              <a:t>Keep in mind the font size (important for accessibility, visibility, videotaping, and online production)</a:t>
            </a:r>
          </a:p>
          <a:p>
            <a:pPr>
              <a:spcBef>
                <a:spcPct val="0"/>
              </a:spcBef>
            </a:pPr>
            <a:endParaRPr lang="en-US" sz="1000" smtClean="0"/>
          </a:p>
          <a:p>
            <a:pPr>
              <a:spcBef>
                <a:spcPct val="0"/>
              </a:spcBef>
            </a:pPr>
            <a:r>
              <a:rPr lang="en-US" sz="1000" b="1" smtClean="0"/>
              <a:t>Coordinated colors </a:t>
            </a:r>
          </a:p>
          <a:p>
            <a:pPr>
              <a:spcBef>
                <a:spcPct val="0"/>
              </a:spcBef>
            </a:pPr>
            <a:r>
              <a:rPr lang="en-US" sz="1000" smtClean="0"/>
              <a:t>Pay particular attention to the graphs, charts, and text boxes. </a:t>
            </a:r>
          </a:p>
          <a:p>
            <a:pPr>
              <a:spcBef>
                <a:spcPct val="0"/>
              </a:spcBef>
            </a:pPr>
            <a:r>
              <a:rPr lang="en-US" sz="1000" smtClean="0"/>
              <a:t>Consider that attendees will print in black and white or grayscale. Run a test print to make sure your colors work when printed in pure black and white and grayscale.</a:t>
            </a:r>
          </a:p>
          <a:p>
            <a:pPr>
              <a:spcBef>
                <a:spcPct val="0"/>
              </a:spcBef>
            </a:pPr>
            <a:endParaRPr lang="en-US" sz="1000" smtClean="0"/>
          </a:p>
          <a:p>
            <a:pPr>
              <a:spcBef>
                <a:spcPct val="0"/>
              </a:spcBef>
            </a:pPr>
            <a:r>
              <a:rPr lang="en-US" sz="1000" b="1" smtClean="0"/>
              <a:t>Graphics, tables, and graphs</a:t>
            </a:r>
          </a:p>
          <a:p>
            <a:pPr>
              <a:spcBef>
                <a:spcPct val="0"/>
              </a:spcBef>
            </a:pPr>
            <a:r>
              <a:rPr lang="en-US" sz="1000" smtClean="0"/>
              <a:t>Keep it simple: If possible, use consistent, non-distracting styles and colors.</a:t>
            </a:r>
          </a:p>
          <a:p>
            <a:pPr>
              <a:spcBef>
                <a:spcPct val="0"/>
              </a:spcBef>
            </a:pPr>
            <a:r>
              <a:rPr lang="en-US" sz="1000" smtClean="0"/>
              <a:t>Label all graphs and tables.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4D212C-9707-4CE1-B5DE-F6E8E8F999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What is the project about?</a:t>
            </a:r>
          </a:p>
          <a:p>
            <a:pPr>
              <a:spcBef>
                <a:spcPct val="0"/>
              </a:spcBef>
            </a:pPr>
            <a:r>
              <a:rPr lang="en-US" smtClean="0"/>
              <a:t>Define the goal of this project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Is it similar to projects in the past or is it a new effort?</a:t>
            </a:r>
          </a:p>
          <a:p>
            <a:pPr>
              <a:spcBef>
                <a:spcPct val="0"/>
              </a:spcBef>
            </a:pPr>
            <a:r>
              <a:rPr lang="en-US" smtClean="0"/>
              <a:t>Define the scope of this project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Is it an independent project or is it related to other projects?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* Note that this slide is not necessary for weekly status meetings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F098C0-6722-4750-9C56-13A7C96862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* If any of these issues caused a schedule delay or need to be discussed further, include details in next slide.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2E8A6A-441C-4B9D-BDC9-8CEDCEF5AC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Duplicate this slide as necessary if there is more than one issue.</a:t>
            </a:r>
          </a:p>
          <a:p>
            <a:pPr>
              <a:spcBef>
                <a:spcPct val="0"/>
              </a:spcBef>
            </a:pPr>
            <a:r>
              <a:rPr lang="en-US" smtClean="0"/>
              <a:t>This and related slides can be moved to the appendix or hidden if necessary.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D7B621-1BD8-42C1-BB71-49FCF594B8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33425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/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/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/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CF82E-07B0-471D-8DC6-D9FE98ACFFB4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10B29-C3D0-42CF-AF2B-6B09E4F864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12C62-0C3F-49C1-AC0B-FEF22E3689E2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A164-22D0-42F5-A380-D61E7DB712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171A-4527-48C6-BC67-AD75BEFA3B69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328C-2438-45BB-902B-6AA952754F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 l="-92" t="50810" r="45393" b="-591"/>
          <a:stretch>
            <a:fillRect/>
          </a:stretch>
        </p:blipFill>
        <p:spPr bwMode="auto">
          <a:xfrm>
            <a:off x="-14288" y="0"/>
            <a:ext cx="9158288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/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304" y="1905000"/>
            <a:ext cx="5105400" cy="1143001"/>
          </a:xfrm>
        </p:spPr>
        <p:txBody>
          <a:bodyPr anchor="b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BFD1-F3E3-4BA6-BD33-A3A748AB129E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CC41-6CCA-434C-9C1C-D1D3232674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B994D-6CAE-4DFF-9BD2-65D8142FA77E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BE3D0-FDF4-4E70-A391-6932F2016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5BE4A-988A-436B-8DA7-BFE0265C53FA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D4EA-504F-4F72-87D1-5BB1AE98C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7CE0-ACC5-4810-94CC-BE22A18D672E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50C1-E238-4198-B580-CA07A036F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A177-768A-4E50-9316-E4DF44F01F37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E780-A248-498C-AC23-A01023F7AA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2BC8B-457D-4E10-AFC8-C1586B6BBB49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1CA2B-C516-42A3-B4BB-C1FCB671A1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F257-E059-4331-A6B3-4EBDBF67B5B6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3B678-F510-4073-874A-7E0E57924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E9008-B4FF-47A8-AC30-5493F439A0F3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0457-4656-499F-AD8A-1BBE60D679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title style</a:t>
            </a:r>
            <a:endParaRPr lang="en-US" smtClean="0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341363-EEB0-4A82-8BCA-07D8206F0FDE}" type="datetimeFigureOut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5BDEE7-B7FA-4F23-B98A-426741A78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463" name="Picture 6"/>
          <p:cNvPicPr>
            <a:picLocks noChangeAspect="1"/>
          </p:cNvPicPr>
          <p:nvPr/>
        </p:nvPicPr>
        <p:blipFill>
          <a:blip r:embed="rId13"/>
          <a:srcRect l="-143"/>
          <a:stretch>
            <a:fillRect/>
          </a:stretch>
        </p:blipFill>
        <p:spPr bwMode="auto">
          <a:xfrm>
            <a:off x="-12700" y="0"/>
            <a:ext cx="9156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228600"/>
            <a:ext cx="7772400" cy="9144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BIOMASSZA ENERGETIKAI HASZNOSÍTÁSA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SAJÓVÖLGYI MIKROTÉRSÉGBEN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8" name="Kép 0" descr="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6096000"/>
            <a:ext cx="57150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819400" y="1447800"/>
            <a:ext cx="3124200" cy="2514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ENERGETIKAI WORKSHOP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2014. </a:t>
            </a:r>
            <a:r>
              <a:rPr lang="hu-HU" sz="1400" dirty="0">
                <a:solidFill>
                  <a:schemeClr val="accent5">
                    <a:lumMod val="50000"/>
                  </a:schemeClr>
                </a:solidFill>
              </a:rPr>
              <a:t>március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20.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>
                <a:solidFill>
                  <a:schemeClr val="accent5">
                    <a:lumMod val="50000"/>
                  </a:schemeClr>
                </a:solidFill>
              </a:rPr>
              <a:t>Sajóvölgyi Tájszépítő Egyesület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i="1" dirty="0">
                <a:solidFill>
                  <a:schemeClr val="accent5">
                    <a:lumMod val="50000"/>
                  </a:schemeClr>
                </a:solidFill>
              </a:rPr>
              <a:t>HUSK/1101/1.5.1/0218</a:t>
            </a:r>
            <a:endParaRPr lang="cs-CZ" sz="1400" i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i="1" dirty="0">
                <a:solidFill>
                  <a:schemeClr val="accent5">
                    <a:lumMod val="50000"/>
                  </a:schemeClr>
                </a:solidFill>
              </a:rPr>
              <a:t>„Közös tervezés a Sajóvölgy jövőjéről”</a:t>
            </a:r>
            <a:endParaRPr lang="cs-CZ" sz="14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342" name="Kép 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5562600"/>
            <a:ext cx="3124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334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hu-HU" b="1" dirty="0">
                <a:solidFill>
                  <a:srgbClr val="31859C"/>
                </a:solidFill>
              </a:rPr>
              <a:t>Erdészeti biomassza [millió m</a:t>
            </a:r>
            <a:r>
              <a:rPr lang="hu-HU" b="1" baseline="30000" dirty="0">
                <a:solidFill>
                  <a:srgbClr val="31859C"/>
                </a:solidFill>
              </a:rPr>
              <a:t>3</a:t>
            </a:r>
            <a:r>
              <a:rPr lang="hu-HU" b="1" dirty="0">
                <a:solidFill>
                  <a:srgbClr val="31859C"/>
                </a:solidFill>
              </a:rPr>
              <a:t>/év]</a:t>
            </a:r>
            <a:endParaRPr lang="en-US" dirty="0">
              <a:solidFill>
                <a:srgbClr val="31859C"/>
              </a:solidFill>
            </a:endParaRPr>
          </a:p>
        </p:txBody>
      </p:sp>
      <p:graphicFrame>
        <p:nvGraphicFramePr>
          <p:cNvPr id="7196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838200" y="1828800"/>
          <a:ext cx="7624763" cy="3962400"/>
        </p:xfrm>
        <a:graphic>
          <a:graphicData uri="http://schemas.openxmlformats.org/presentationml/2006/ole">
            <p:oleObj spid="_x0000_s7196" name="Chart" r:id="rId3" imgW="4600592" imgH="2390843" progId="Excel.Sheet.8">
              <p:embed/>
            </p:oleObj>
          </a:graphicData>
        </a:graphic>
      </p:graphicFrame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Energiaültetvények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 Box 20"/>
          <p:cNvSpPr txBox="1"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54538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rtlCol="0">
            <a:sp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lang="hu-HU" sz="2400" i="1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Gyengébb minőségű talajok is hasznosíthatók,</a:t>
            </a:r>
          </a:p>
          <a:p>
            <a:pPr marL="0" indent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r>
              <a:rPr lang="hu-HU" sz="2400" i="1" dirty="0" smtClean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Nagyobb </a:t>
            </a:r>
            <a:r>
              <a:rPr lang="hu-HU" sz="2400" i="1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a fajlagos biomassza-termelés mint mezőgazdasági melléktermékeknél,</a:t>
            </a:r>
          </a:p>
          <a:p>
            <a:pPr marL="0" indent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r>
              <a:rPr lang="hu-HU" sz="2400" i="1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Kizárólag energiatermelés céljára létesül,</a:t>
            </a:r>
          </a:p>
          <a:p>
            <a:pPr marL="0" indent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r>
              <a:rPr lang="hu-HU" sz="2400" i="1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Megakadályozza a talaj erózióját,</a:t>
            </a:r>
          </a:p>
          <a:p>
            <a:pPr marL="0" indent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r>
              <a:rPr lang="hu-HU" sz="2400" i="1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Összekapcsolható pl. szennyvíz-iszap ártalmatlanításával is.</a:t>
            </a:r>
          </a:p>
          <a:p>
            <a:pPr marL="0" indent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endParaRPr lang="hu-HU" sz="2400" i="1" dirty="0"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  <a:p>
            <a:pPr marL="0" indent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r>
              <a:rPr lang="hu-HU" sz="2400" i="1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Évekbe telik míg eléri a maximális hozamot,</a:t>
            </a:r>
          </a:p>
          <a:p>
            <a:pPr marL="0" indent="0"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Arial" pitchFamily="34" charset="0"/>
              <a:buNone/>
              <a:defRPr/>
            </a:pPr>
            <a:r>
              <a:rPr lang="hu-HU" sz="2400" i="1" dirty="0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Nagy a területigény – egyes fajták 3 évente takaríthatóak be.</a:t>
            </a:r>
            <a:endParaRPr lang="hu-HU" sz="2400" i="1" dirty="0">
              <a:cs typeface="Arial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>
                <a:cs typeface="Arial" charset="0"/>
              </a:rPr>
              <a:t>  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5334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hu-HU" b="1" i="1" dirty="0" smtClean="0">
                <a:solidFill>
                  <a:srgbClr val="31859C"/>
                </a:solidFill>
              </a:rPr>
              <a:t>MEZŐGAZDASÁGI MELLÉKTERMÉKEK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hu-HU" sz="2400" i="1" smtClean="0"/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hu-HU" sz="2400" i="1" smtClean="0"/>
              <a:t>Hosszútávon feltételezhetően olcsóbb az erdészeti melléktermékeknél.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hu-HU" sz="2400" i="1" smtClean="0"/>
              <a:t>Újabb bevételi forrást jelent a mezőgazdaságnak – jelenleg ezen anyagok jórészét beszántják, elégetik vagy kint hagyják.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hu-HU" sz="2400" i="1" smtClean="0"/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hu-HU" sz="2400" i="1" smtClean="0"/>
              <a:t>A jelenlegi arató berendezések és tároló rendszerek nem mindig megfelelőek (kukoricaszár). 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hu-HU" sz="2400" i="1" smtClean="0"/>
              <a:t>Vitatott, mekkora talajerő-utánpótlás szükséges.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hu-HU" sz="2400" i="1" smtClean="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31859C"/>
                </a:solidFill>
              </a:rPr>
              <a:t>EGYÉB MELLÉKTERMÉK</a:t>
            </a:r>
            <a:endParaRPr lang="en-US" i="1" dirty="0">
              <a:solidFill>
                <a:srgbClr val="31859C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i="1" dirty="0" smtClean="0">
                <a:solidFill>
                  <a:srgbClr val="31859C"/>
                </a:solidFill>
              </a:rPr>
              <a:t>Kukoricacsutka</a:t>
            </a:r>
            <a:r>
              <a:rPr lang="hu-HU" sz="2800" dirty="0" smtClean="0">
                <a:solidFill>
                  <a:srgbClr val="31859C"/>
                </a:solidFill>
              </a:rPr>
              <a:t>:	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dirty="0" smtClean="0">
                <a:solidFill>
                  <a:srgbClr val="31859C"/>
                </a:solidFill>
              </a:rPr>
              <a:t>Csöves aratásnál a feldolgozás helyén koncentráltan áll rendelkezésre; egy részét fel is használják tüzelésre.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2800" i="1" dirty="0" smtClean="0">
              <a:solidFill>
                <a:srgbClr val="31859C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i="1" dirty="0" smtClean="0">
                <a:solidFill>
                  <a:srgbClr val="31859C"/>
                </a:solidFill>
              </a:rPr>
              <a:t>Napraforgószár</a:t>
            </a:r>
            <a:r>
              <a:rPr lang="hu-HU" sz="2800" dirty="0" smtClean="0">
                <a:solidFill>
                  <a:srgbClr val="31859C"/>
                </a:solidFill>
              </a:rPr>
              <a:t>:	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dirty="0" smtClean="0">
                <a:solidFill>
                  <a:srgbClr val="31859C"/>
                </a:solidFill>
              </a:rPr>
              <a:t>Jelenleg beszántják; betakarítás kukoricaszáréhoz hasonló lehet; együttműködés növényolaj gyárakkal.</a:t>
            </a:r>
          </a:p>
          <a:p>
            <a:pPr fontAlgn="auto">
              <a:spcAft>
                <a:spcPts val="0"/>
              </a:spcAft>
              <a:defRPr/>
            </a:pPr>
            <a:endParaRPr lang="hu-HU" sz="2800" b="1" dirty="0" smtClean="0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i="1" dirty="0" smtClean="0">
                <a:solidFill>
                  <a:srgbClr val="31859C"/>
                </a:solidFill>
              </a:rPr>
              <a:t>Venyige</a:t>
            </a:r>
            <a:r>
              <a:rPr lang="hu-HU" sz="2400" dirty="0" smtClean="0">
                <a:solidFill>
                  <a:srgbClr val="31859C"/>
                </a:solidFill>
              </a:rPr>
              <a:t>:	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dirty="0" smtClean="0">
                <a:solidFill>
                  <a:srgbClr val="31859C"/>
                </a:solidFill>
              </a:rPr>
              <a:t>Jelenleg nagy részét kint hagyják; bálázásos vagy aprításos technológiával begyűjthető.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2400" i="1" dirty="0" smtClean="0">
              <a:solidFill>
                <a:srgbClr val="31859C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i="1" dirty="0" smtClean="0">
                <a:solidFill>
                  <a:srgbClr val="31859C"/>
                </a:solidFill>
              </a:rPr>
              <a:t>Gyümölcsfaág</a:t>
            </a:r>
            <a:r>
              <a:rPr lang="hu-HU" sz="2400" dirty="0" smtClean="0">
                <a:solidFill>
                  <a:srgbClr val="31859C"/>
                </a:solidFill>
              </a:rPr>
              <a:t>: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dirty="0" smtClean="0">
                <a:solidFill>
                  <a:srgbClr val="31859C"/>
                </a:solidFill>
              </a:rPr>
              <a:t>aprításos technológiával begyűjthető.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2400" i="1" dirty="0" smtClean="0">
              <a:solidFill>
                <a:srgbClr val="31859C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i="1" dirty="0" smtClean="0">
                <a:solidFill>
                  <a:srgbClr val="31859C"/>
                </a:solidFill>
              </a:rPr>
              <a:t>Magok, héjak</a:t>
            </a:r>
            <a:r>
              <a:rPr lang="hu-HU" sz="2400" dirty="0" smtClean="0">
                <a:solidFill>
                  <a:srgbClr val="31859C"/>
                </a:solidFill>
              </a:rPr>
              <a:t> (meggy, barack, dió, mogyoró, mandula...stb.):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dirty="0" smtClean="0">
                <a:solidFill>
                  <a:srgbClr val="31859C"/>
                </a:solidFill>
              </a:rPr>
              <a:t>konzervgyárakban koncentráltan rendelkezésre áll, de csak szűk időtartamban.</a:t>
            </a:r>
          </a:p>
          <a:p>
            <a:pPr fontAlgn="auto">
              <a:spcAft>
                <a:spcPts val="0"/>
              </a:spcAft>
              <a:defRPr/>
            </a:pPr>
            <a:endParaRPr lang="hu-HU" dirty="0" smtClean="0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334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 smtClean="0"/>
              <a:t>ENERGETIKAI HASZNOSÍTÁS LEHETŐSÉGE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b="1" i="1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i="1" dirty="0" smtClean="0"/>
              <a:t>Lokálisan</a:t>
            </a:r>
            <a:r>
              <a:rPr lang="hu-HU" b="1" i="1" dirty="0"/>
              <a:t>, 30 km-es körzeten belül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b="1" i="1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i="1" dirty="0"/>
              <a:t>Biomassza-felesleg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i="1" dirty="0"/>
              <a:t>Energiaigény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i="1" dirty="0"/>
              <a:t>Kompromisszum-készség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b="1" i="1" dirty="0" smtClean="0">
                <a:solidFill>
                  <a:srgbClr val="31859C"/>
                </a:solidFill>
              </a:rPr>
              <a:t>BIOMASSZA ENERGETIKAI HASZNOSÍTÁSÁNAK ELŐNYEI</a:t>
            </a:r>
            <a:endParaRPr lang="en-US" b="1" i="1" dirty="0">
              <a:solidFill>
                <a:srgbClr val="31859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i="1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 smtClean="0"/>
              <a:t>Szén</a:t>
            </a:r>
            <a:r>
              <a:rPr lang="hu-HU" i="1" dirty="0"/>
              <a:t>-dioxid semleges </a:t>
            </a:r>
            <a:r>
              <a:rPr lang="hu-HU" i="1" dirty="0" smtClean="0"/>
              <a:t>energiaforrás</a:t>
            </a:r>
            <a:endParaRPr lang="hu-HU" i="1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/>
              <a:t>Importfüggőség </a:t>
            </a:r>
            <a:r>
              <a:rPr lang="hu-HU" i="1" dirty="0" smtClean="0"/>
              <a:t>csökkentése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 smtClean="0"/>
              <a:t>Ellátásbiztonság</a:t>
            </a:r>
            <a:endParaRPr lang="hu-HU" i="1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/>
              <a:t>Élelmiszer-túltermelés csökkentése mezőgazdasági struktúraváltással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/>
              <a:t>Munkahelyeket teremt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144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A megújuló energiák felhasználásának környezetvédelmi és gazdasági összefüggései</a:t>
            </a:r>
            <a:endParaRPr lang="en-US" dirty="0"/>
          </a:p>
        </p:txBody>
      </p:sp>
      <p:sp>
        <p:nvSpPr>
          <p:cNvPr id="3789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hu-HU" sz="1800" i="1" smtClean="0"/>
              <a:t>A környezet védelem a klimavédelem nem létezik önmagában.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hu-HU" sz="1800" i="1" smtClean="0"/>
              <a:t>A gazdaság elemeinek milyensége és az rőforrások felhasználásának hatékonysága határozza meg a környezetünk állapotát.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09600" y="2743200"/>
            <a:ext cx="3886200" cy="3886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u="sng" dirty="0" smtClean="0"/>
              <a:t>Fenntarthatóság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2000" u="sng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hu-HU" sz="1800" dirty="0" smtClean="0"/>
              <a:t>A Klima védelme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sz="1800" dirty="0" smtClean="0"/>
              <a:t>A levegő tisztaságának védelme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sz="1800" dirty="0" smtClean="0"/>
              <a:t>A vizek védelme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sz="1800" dirty="0" smtClean="0"/>
              <a:t>A talaj termőerejének fenntartása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sz="1800" dirty="0" smtClean="0"/>
              <a:t>A biodiverzitás  fenntartása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hu-HU" sz="1600" dirty="0" smtClean="0"/>
              <a:t>Flóra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hu-HU" sz="1600" dirty="0" smtClean="0"/>
              <a:t>Fauna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572000" y="2743200"/>
            <a:ext cx="3962400" cy="3886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u="sng" dirty="0" smtClean="0"/>
              <a:t>A fenntarthatóság biztosításának eszközei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hu-HU" dirty="0" smtClean="0"/>
              <a:t>Káros anyag kibocsátás csökkentése (növekedés ének megállítása)</a:t>
            </a:r>
          </a:p>
          <a:p>
            <a:pPr lvl="2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hu-HU" sz="1600" dirty="0" smtClean="0"/>
              <a:t>Energiatakarékosság</a:t>
            </a:r>
          </a:p>
          <a:p>
            <a:pPr lvl="2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hu-HU" sz="1600" dirty="0" smtClean="0"/>
              <a:t>Megújuló energiák hasznosítása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hu-HU" dirty="0" smtClean="0"/>
              <a:t>Talajszennyzés csökkentése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hu-HU" dirty="0" smtClean="0"/>
              <a:t>Okszerű talajerő gazdálkodás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hu-HU" dirty="0" smtClean="0"/>
              <a:t>Fajok védelme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rgbClr val="31859C"/>
                </a:solidFill>
              </a:rPr>
              <a:t>A MEGÚJULÓ ENERGIAFELHASZNÁLÁS BELSŐ SZERKEZETE</a:t>
            </a:r>
            <a:endParaRPr lang="en-US" dirty="0">
              <a:solidFill>
                <a:srgbClr val="31859C"/>
              </a:solidFill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hu-HU" b="1" i="1" smtClean="0">
              <a:solidFill>
                <a:srgbClr val="31859C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hu-HU" b="1" i="1" smtClean="0">
                <a:solidFill>
                  <a:srgbClr val="31859C"/>
                </a:solidFill>
              </a:rPr>
              <a:t>AZ INDOKOLTNÁL (LEHETŐSÉGEINKNÉL) SOKKAL KISEBB A TERMÉSZETI ENERGIÁINK HASZNOSÍTÁSA!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hu-HU" b="1" i="1" smtClean="0">
              <a:solidFill>
                <a:srgbClr val="31859C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hu-HU" b="1" i="1" smtClean="0">
                <a:solidFill>
                  <a:srgbClr val="31859C"/>
                </a:solidFill>
              </a:rPr>
              <a:t>A MEGÚJULÓKBÓL 85% OT KÉPVISEL A TÜZELHETŐ BIOMASSZA!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b="1" i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 mezőgazdaság alapvető feladata az élelmiszer előállítás, tehát csak azt a területet szabad energetikai célra használni, amely a szükséges és eladható élelmiszer mennyiség előállításához nélkülözhető.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i="1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 mező és erdőgazdaság melléktermékeit olyan mértékben célszerű energetikai célra felhasználni, amely a talajerő utánpótlását nem veszélyezteti. A keletkező hulladékokat viszont lehetőség szerint használjuk fel.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i="1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 biomasszát, tekintettel annak alacsony energiasűrűségére elsődlegesen helyben, vagy a lehető legkisebb szállítás mellett használjuk fel.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rendelkezésre álló biomasszát úgy használjuk fel, hogy a benne lévő (input) energia legnagyobb hányada hasznosuljon.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4572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2400" b="1" i="1" dirty="0" smtClean="0">
                <a:solidFill>
                  <a:srgbClr val="31859C"/>
                </a:solidFill>
                <a:cs typeface="+mj-cs"/>
              </a:rPr>
              <a:t>ÁLTALUNK JAVASOLT ALAPELVEK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algn="ctr">
              <a:spcBef>
                <a:spcPct val="0"/>
              </a:spcBef>
              <a:buFont typeface="Arial" charset="0"/>
              <a:buChar char="•"/>
            </a:pPr>
            <a:r>
              <a:rPr lang="hu-HU" sz="1900" smtClean="0"/>
              <a:t>Hagyományos értelemben a biomassza fogalmán, a szárazföldön és vízben található, összes élő és nemrég elhalt szervezetek tömegét, a mikrobiológiai iparok termékeit, a transzformáció után (ember, állat, feldolgozó iparok) keletkező valamennyi biológiai eredetű terméket, és a termelésükhöz, használatukhoz kapcsolódó valamennyi hulladékot értjük. </a:t>
            </a:r>
          </a:p>
          <a:p>
            <a:pPr algn="ctr">
              <a:spcBef>
                <a:spcPct val="0"/>
              </a:spcBef>
              <a:buFont typeface="Arial" charset="0"/>
              <a:buChar char="•"/>
            </a:pPr>
            <a:r>
              <a:rPr lang="hu-HU" sz="1900" smtClean="0"/>
              <a:t>A mikrotérség megújuló energiaforrások nagy többségét is a mezőgazdasági és erdőgazdálkodási biomassza teszi ki.</a:t>
            </a:r>
            <a:r>
              <a:rPr lang="cs-CZ" sz="1900" smtClean="0"/>
              <a:t> </a:t>
            </a:r>
            <a:endParaRPr lang="en-US" smtClean="0"/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hu-HU" sz="1600" dirty="0"/>
              <a:t>A jelenkor két legnagyobb - ma még megoldatlan - problémája a növekvő energiaigény kielégítése és a környezet és klíma fokozott védelme. E két kihívásra egy lehetséges válasz adódik: a megújuló energiák széleskörű alkalmazása. 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A TÜZELHETŐ BIOMASSZA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 fontScale="85000" lnSpcReduction="10000"/>
          </a:bodyPr>
          <a:lstStyle/>
          <a:p>
            <a:pPr marL="0" indent="0" algn="ct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A tüzelhető biomassza potenciálnak több mint felét a mezőgazdasági termelés adja, ugyanakkor ennek a felhasználása minimális.A melléktermékek közül csak a gabonaszalma felhasználásával találkozhatunk. Ebben a kategóriában a meghatározó mennyiség a kukoricaszár.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/>
              <a:t>Lehetséges felhasználás: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marL="342900" lvl="1" indent="0" fontAlgn="auto">
              <a:lnSpc>
                <a:spcPct val="110000"/>
              </a:lnSpc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hu-HU" dirty="0" smtClean="0"/>
              <a:t>Erőműi eltüzelés (20-50) MW teljesítmény</a:t>
            </a:r>
          </a:p>
          <a:p>
            <a:pPr marL="914400" lvl="2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600" dirty="0" smtClean="0"/>
              <a:t>Alacsony hatásfok</a:t>
            </a:r>
          </a:p>
          <a:p>
            <a:pPr marL="914400" lvl="2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600" dirty="0" smtClean="0"/>
              <a:t>Nagy szállítási távolság</a:t>
            </a:r>
          </a:p>
          <a:p>
            <a:pPr marL="914400" lvl="2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600" dirty="0" smtClean="0"/>
              <a:t>Nagy beruházási igény</a:t>
            </a:r>
          </a:p>
          <a:p>
            <a:pPr marL="342900" lvl="1" indent="0" fontAlgn="auto">
              <a:lnSpc>
                <a:spcPct val="110000"/>
              </a:lnSpc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hu-HU" dirty="0" smtClean="0"/>
              <a:t>Bálatüzelés kiserőművekben hő hasznosításra (2-5 MW teljesítmény)</a:t>
            </a:r>
          </a:p>
          <a:p>
            <a:pPr marL="914400" lvl="2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600" dirty="0" smtClean="0"/>
              <a:t>Nagyon jó hatásfok</a:t>
            </a:r>
          </a:p>
          <a:p>
            <a:pPr marL="914400" lvl="2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600" dirty="0" smtClean="0"/>
              <a:t>Minimális járulékos energiafelhasználás jó input/output energiaarány</a:t>
            </a:r>
          </a:p>
          <a:p>
            <a:pPr marL="914400" lvl="2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600" dirty="0" smtClean="0"/>
              <a:t>Kedvező beruházási költségek</a:t>
            </a:r>
          </a:p>
          <a:p>
            <a:pPr marL="342900" lvl="1" indent="0" fontAlgn="auto">
              <a:lnSpc>
                <a:spcPct val="110000"/>
              </a:lnSpc>
              <a:spcAft>
                <a:spcPts val="0"/>
              </a:spcAft>
              <a:buFont typeface="Courier New" pitchFamily="49" charset="0"/>
              <a:buNone/>
              <a:defRPr/>
            </a:pPr>
            <a:r>
              <a:rPr lang="hu-HU" dirty="0" smtClean="0"/>
              <a:t>Pelettálás, brikettálás</a:t>
            </a:r>
          </a:p>
          <a:p>
            <a:pPr marL="914400" lvl="2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600" dirty="0" smtClean="0"/>
              <a:t>Viszonylag nagy járulékos energia felhasználás</a:t>
            </a:r>
          </a:p>
          <a:p>
            <a:pPr marL="914400" lvl="2" indent="0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600" dirty="0" smtClean="0"/>
              <a:t>Egyedi fűtési rendszerekben javasolható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Tüzelhető biomassza legcélszerűbb felhasználása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 smtClean="0"/>
              <a:t>A legcélszerűbb hasznosítás közvetlen hőként való hasznosítás. A rendelkezésre álló és könnyen összegyűjthető tüzelhető biomasszával közelítően 2,2-2,6 milliárd m3 földgáz kiváltható lenne.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i="1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 smtClean="0"/>
              <a:t>Elsőként az önkormányzati intézmények gázfűtését kellene és lehetne biomasszával kiváltani. Fűtőmű esetén bálatüzeléssel, egyedi fűtési rendszerek esetén saját előállítású pellet, vagy brikett fűtéssel.</a:t>
            </a:r>
          </a:p>
          <a:p>
            <a:pPr algn="ctr" fontAlgn="auto">
              <a:spcAft>
                <a:spcPts val="0"/>
              </a:spcAft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 smtClean="0"/>
              <a:t>Előnyei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i="1" dirty="0" smtClean="0"/>
              <a:t>20-35 % al olcsóbb fűtés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i="1" dirty="0" smtClean="0"/>
              <a:t>Mezőgazdasági termelőknek a fűtőanyag előállításáért többlet árbevétel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i="1" dirty="0" smtClean="0"/>
              <a:t>Helyi foglalkoztatás növekedés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hu-HU" i="1" dirty="0" smtClean="0"/>
              <a:t>ÜHG kibocsátás jelentős csökkenése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764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b="1" dirty="0" smtClean="0"/>
              <a:t>A MEGÚJULÓ ENERGIÁK FELHASZNÁLÁSI ARÁNYÁNAK NÖVELÉSE NEM ELHATÁROZÁS KÉRDÉSE, HANEM PARANCSOLÓ SZÜKSÉGSZERŰSÉG!!!</a:t>
            </a:r>
            <a:endParaRPr lang="en-US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8229600" cy="41910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Létkérdés, hogy meg tudjuk e állítani, de legalább lassítani  az ÜHG koncetráció növekedését, és ezzel csökkenteni a globális felmelegedés ütemét.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 világ energiafogyasztása jelenleg exponenciálisan nő. Az igény növekedését meg nem állíthatjuk, de az ütemet csökkenteni kell. A tényleges növekedést a lehető legnagyobb mértékben megújulókból kell fedezni.</a:t>
            </a:r>
          </a:p>
          <a:p>
            <a:pPr marL="342900" lvl="1" indent="-342900" fontAlgn="auto">
              <a:spcAft>
                <a:spcPts val="0"/>
              </a:spcAft>
              <a:buSzPct val="130000"/>
              <a:buFont typeface="Arial" pitchFamily="34" charset="0"/>
              <a:buChar char="•"/>
              <a:defRPr/>
            </a:pPr>
            <a:r>
              <a:rPr lang="hu-HU" sz="2000" dirty="0"/>
              <a:t>Takarékosság az energiával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dirty="0" smtClean="0"/>
              <a:t>Energiatakarékos berendezések használata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600" dirty="0" smtClean="0"/>
              <a:t>Veszteségforrások csökkentése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 fosszilis energiahordozók készlete véges, takarékoskodni kell velük.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 fosszilis energiahordozók területi elhelyezkedése adott. 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Ahol nincsenek jelen megfelelő mennyiségben azok az országok a gazdasági fejlődést is veszélyeztető függőségbe kerülnek.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b="1" dirty="0">
                <a:solidFill>
                  <a:srgbClr val="FFFFFF"/>
                </a:solidFill>
              </a:rPr>
              <a:t>Korszerű </a:t>
            </a:r>
            <a:r>
              <a:rPr lang="hu-HU" b="1" dirty="0" smtClean="0">
                <a:solidFill>
                  <a:srgbClr val="FFFFFF"/>
                </a:solidFill>
              </a:rPr>
              <a:t>települési hulladékgazdálkodás, </a:t>
            </a:r>
            <a:r>
              <a:rPr lang="hu-HU" b="1" dirty="0">
                <a:solidFill>
                  <a:srgbClr val="FFFFFF"/>
                </a:solidFill>
              </a:rPr>
              <a:t>biomassza termeléssel</a:t>
            </a:r>
            <a:br>
              <a:rPr lang="hu-HU" b="1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ÖNKORMÁNYZATI DILEMMA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ÁTOK VAGY ÁLDÁS A HULLADÉK???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/>
              <a:t>ÁTOK, MERT...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>
                <a:solidFill>
                  <a:srgbClr val="31859C"/>
                </a:solidFill>
              </a:rPr>
              <a:t>Korszerűtlenek a </a:t>
            </a:r>
            <a:r>
              <a:rPr lang="hu-HU" dirty="0">
                <a:solidFill>
                  <a:srgbClr val="31859C"/>
                </a:solidFill>
              </a:rPr>
              <a:t>tárolók (lemerült, szennyező telepek)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>
                <a:solidFill>
                  <a:srgbClr val="31859C"/>
                </a:solidFill>
              </a:rPr>
              <a:t>Gazdaságtalan mennyiségek keletkeznek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>
                <a:solidFill>
                  <a:srgbClr val="31859C"/>
                </a:solidFill>
              </a:rPr>
              <a:t>Logisztika </a:t>
            </a:r>
            <a:r>
              <a:rPr lang="hu-HU" dirty="0" smtClean="0">
                <a:solidFill>
                  <a:srgbClr val="31859C"/>
                </a:solidFill>
              </a:rPr>
              <a:t>átgondolatlan, költséges </a:t>
            </a:r>
            <a:r>
              <a:rPr lang="hu-HU" dirty="0">
                <a:solidFill>
                  <a:srgbClr val="31859C"/>
                </a:solidFill>
              </a:rPr>
              <a:t>(szennyvíz társulások)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>
                <a:solidFill>
                  <a:srgbClr val="31859C"/>
                </a:solidFill>
              </a:rPr>
              <a:t>Szelektív gyűjtés csekély hányada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>
                <a:solidFill>
                  <a:srgbClr val="31859C"/>
                </a:solidFill>
              </a:rPr>
              <a:t>Ipari-lakossági szimbiózis hiánya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>
                <a:solidFill>
                  <a:srgbClr val="31859C"/>
                </a:solidFill>
              </a:rPr>
              <a:t>Integrált gondolkodás hiánya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33400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ÖKO-TUDATOSSÁG ÉS INNOVÁCIÓ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Prioritások kijelölése (pl. depóniagáz, szennyvízkezelés)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Szemléletváltás-oktatása (biomassza kezelés, szelektív hulladék)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Közös (gazdaságos méretű) beruházások (ESCO)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u-HU" b="1" dirty="0"/>
              <a:t>Tudatos, szépítő, értéktermelő, energia-hatékony településgazdálkodás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INNOVATÍV TECHNOLÓGIÁK, KOMPLEX MEGOLDÁSOK</a:t>
            </a:r>
            <a:endParaRPr lang="en-US" dirty="0"/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Font typeface="Arial" charset="0"/>
              <a:buChar char="•"/>
            </a:pPr>
            <a:r>
              <a:rPr lang="hu-HU" smtClean="0"/>
              <a:t>A biomassza kazán egy lépés előre, de kevés még apprítékolóval is…</a:t>
            </a:r>
          </a:p>
          <a:p>
            <a:pPr algn="ctr">
              <a:spcBef>
                <a:spcPct val="0"/>
              </a:spcBef>
              <a:buFont typeface="Arial" charset="0"/>
              <a:buChar char="•"/>
            </a:pPr>
            <a:r>
              <a:rPr lang="hu-HU" smtClean="0"/>
              <a:t>A közmunka becsatornázása jó kezdet, de többcsatornás értékteremtés kell</a:t>
            </a:r>
          </a:p>
          <a:p>
            <a:pPr algn="ctr">
              <a:spcBef>
                <a:spcPct val="0"/>
              </a:spcBef>
              <a:buFont typeface="Arial" charset="0"/>
              <a:buChar char="•"/>
            </a:pPr>
            <a:r>
              <a:rPr lang="hu-HU" smtClean="0"/>
              <a:t>A bio-motorok (az agrártudomány és a biotechnológia ipar eredményei) akár 27 féle hasznossággal is segíthetik az értékteremtést a marginális területek, közterületek és/vagy ipari övezetek tudatos hasznosításával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smtClean="0"/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ÖNKORMÁNYZATI JÖVŐ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31859C"/>
                </a:solidFill>
              </a:rPr>
              <a:t>A HULLADÉK ÁLDÁS LEHET A KÖZÖSSÉGNEK!!!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31859C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/>
              <a:t>A mikrotérség megújuló energia-potenciáljának vizsgálata alapján megállapítható, hogy a térség biomassza kapacitásai kihasználatlanok. A térségben keletkező erdészeti és növénytermesztési fő és melléktermékekre, valamint a nyesedékre és szőlővenyigére alapozott fűtési rendszerek kiválthatják a költséges földgáz alapú fűtést.</a:t>
            </a:r>
            <a:r>
              <a:rPr lang="cs-CZ" i="1" dirty="0"/>
              <a:t> </a:t>
            </a:r>
            <a:endParaRPr lang="cs-CZ" i="1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1900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1900" dirty="0" smtClean="0"/>
              <a:t>A </a:t>
            </a:r>
            <a:r>
              <a:rPr lang="hu-HU" sz="1900" dirty="0"/>
              <a:t>rendelkezésre álló alapanyagok szervezett begyűjtése, feldolgozása nagy mennyiségű élőmunkát igényel, ezáltal a biomasszára alapozott fűtési rendszerek hozzájárulnak a mikrotérség munkanélküliségének mérsékléséhez, így a közfoglalkoztatottak alkalmazása is indokolt.</a:t>
            </a:r>
            <a:endParaRPr lang="cs-CZ" sz="1900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31859C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MIKROTÉRSÉGI MEGÚJULÓ ENERGETIKAI MODELL BEMUTATÁSA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>
                <a:solidFill>
                  <a:srgbClr val="31859C"/>
                </a:solidFill>
              </a:rPr>
              <a:t>ALAPELVEK</a:t>
            </a:r>
            <a:endParaRPr lang="cs-CZ" dirty="0">
              <a:solidFill>
                <a:srgbClr val="31859C"/>
              </a:solidFill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i="1" dirty="0"/>
              <a:t>A modell nem törekszik elsődleges energiatermelő kapacitás kialakítására. A cél olyan, a felhasználás mértékével megfelelő megújuló energiatermelés kialakítása, amely a helyi erőforrásokon alapul</a:t>
            </a:r>
            <a:r>
              <a:rPr lang="hu-HU" sz="1800" i="1" dirty="0" smtClean="0"/>
              <a:t>.</a:t>
            </a: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800" i="1" dirty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i="1" dirty="0"/>
              <a:t>Ez alapján nem preferáljuk a nagyüzemi bioetanol- valamint biodízelgyártást, mivel az, az élelmiszer- és takarmányárak emelkedésének veszélyét hordozza magában, valamint a biológiai sokszínűségre negatív hatást gyakorol. A nagy területen megvalósuló szélerőmű és napelem parkok kiépítését sem támogatjuk, a tájesztétikai, környezeti és társadalmi okok miatt.</a:t>
            </a:r>
            <a:r>
              <a:rPr lang="cs-CZ" sz="1800" i="1" dirty="0"/>
              <a:t> </a:t>
            </a:r>
            <a:endParaRPr lang="en-US" sz="1800" i="1" dirty="0"/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dirty="0" smtClean="0">
                <a:solidFill>
                  <a:srgbClr val="31859C"/>
                </a:solidFill>
              </a:rPr>
              <a:t>ALAPELVEK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i="1" dirty="0" smtClean="0"/>
              <a:t>A </a:t>
            </a:r>
            <a:r>
              <a:rPr lang="hu-HU" i="1" dirty="0"/>
              <a:t>modell „ökológiai szemlélet" mentén valósulhat meg, miszerint</a:t>
            </a:r>
            <a:r>
              <a:rPr lang="hu-HU" dirty="0"/>
              <a:t>:</a:t>
            </a:r>
            <a:endParaRPr lang="cs-CZ" dirty="0"/>
          </a:p>
          <a:p>
            <a:pPr lvl="1" fontAlgn="auto">
              <a:spcAft>
                <a:spcPts val="0"/>
              </a:spcAft>
              <a:defRPr/>
            </a:pPr>
            <a:endParaRPr lang="hu-HU" i="1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hu-HU" i="1" dirty="0" smtClean="0"/>
              <a:t>a </a:t>
            </a:r>
            <a:r>
              <a:rPr lang="hu-HU" i="1" dirty="0"/>
              <a:t>biomassza alapanyagokat a mikrotérség területéről szükséges beszerezni, a szállítással járó ökológia terhelés és költségek minimalizálása érdekében</a:t>
            </a:r>
            <a:r>
              <a:rPr lang="hu-HU" i="1" dirty="0" smtClean="0"/>
              <a:t>.</a:t>
            </a:r>
          </a:p>
          <a:p>
            <a:pPr lvl="1" fontAlgn="auto">
              <a:spcAft>
                <a:spcPts val="0"/>
              </a:spcAft>
              <a:defRPr/>
            </a:pPr>
            <a:endParaRPr lang="cs-CZ" dirty="0"/>
          </a:p>
          <a:p>
            <a:pPr lvl="1" fontAlgn="auto">
              <a:spcAft>
                <a:spcPts val="0"/>
              </a:spcAft>
              <a:defRPr/>
            </a:pPr>
            <a:r>
              <a:rPr lang="hu-HU" i="1" dirty="0"/>
              <a:t>A mikrotérség biomassza kapacitásából fedezhető a fejlesztések energiaigénye, ezek alapanyagai lehetnek mezőgazdasági melléktermékek, erdészeti fő, ill. melléktermékek, települési, lakossági zöldhulladék, ezért tájidegen, energetikai célú ültetvény telepítését nem preferáljuk. A megújuló energiák terén alkalmazott technológiák fejlettsége olyan szintű, hogy azzal biztosítani lehet a megfelelő természeti erőforrásokkal ellátott mikrotérség önálló energiaellátását anélkül, hogy ehhez külön termőföld-területet kellene felhasználni.</a:t>
            </a:r>
            <a:endParaRPr lang="cs-CZ" i="1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/>
              <a:t>MIKROTÉRSÉGI MEGÚJULÓ ENERGETIKAI MODELL BEMUTATÁSA</a:t>
            </a:r>
            <a:r>
              <a:rPr lang="cs-CZ" dirty="0"/>
              <a:t> 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334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A BIOENERGIA MODELL CÉLJA</a:t>
            </a:r>
            <a:endParaRPr lang="en-US" dirty="0"/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hu-HU" smtClean="0"/>
              <a:t>Gazdasági növekedés</a:t>
            </a:r>
          </a:p>
          <a:p>
            <a:pPr lvl="2"/>
            <a:r>
              <a:rPr lang="hu-HU" sz="1400" i="1" smtClean="0"/>
              <a:t>hatékony, rugalmas és stabil energiaellátás feltételeinek megteremtése, mely hozzájárul a nemzetgazdasági célokhoz</a:t>
            </a:r>
          </a:p>
          <a:p>
            <a:pPr lvl="2"/>
            <a:r>
              <a:rPr lang="hu-HU" sz="1400" i="1" smtClean="0"/>
              <a:t>azaz az energiafüggőség csökkentéséhez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hu-HU" smtClean="0"/>
              <a:t>Foglalkoztatás növelése</a:t>
            </a:r>
          </a:p>
          <a:p>
            <a:pPr lvl="2"/>
            <a:r>
              <a:rPr lang="hu-HU" sz="1400" i="1" smtClean="0"/>
              <a:t>a foglalkoztatottak körének minél szélesebb körű kibővítése</a:t>
            </a:r>
          </a:p>
          <a:p>
            <a:pPr lvl="2"/>
            <a:r>
              <a:rPr lang="hu-HU" sz="1400" i="1" smtClean="0"/>
              <a:t>a megújuló energiák felhasználásának egyik preferált területe a mezőgazdaság kézimunkaerő-igényes ágazatai, valamint a közhasznú foglalkoztatás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hu-HU" smtClean="0"/>
              <a:t>Életminőség javítása</a:t>
            </a:r>
          </a:p>
          <a:p>
            <a:pPr lvl="2"/>
            <a:r>
              <a:rPr lang="hu-HU" sz="1400" i="1" smtClean="0"/>
              <a:t>a modell - területfejlesztő hatása miatt - az életminőség javításához nagymértékben hozzájárul</a:t>
            </a:r>
          </a:p>
          <a:p>
            <a:pPr lvl="2"/>
            <a:r>
              <a:rPr lang="hu-HU" sz="1400" i="1" smtClean="0"/>
              <a:t>a költséghatékony energiák alkalmazása jövedelemteremtő hatása révén önmagában is az életminőség javulásához vezet, azonban amennyiben a fenntarthatósági szempontokat sem hagyjuk figyelmen kívül, a rendszer további életminőség javulást eredményezhet 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hu-HU" smtClean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Content Placeholder 3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4297363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endParaRPr lang="hu-HU" b="1" smtClean="0"/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hu-HU" b="1" smtClean="0"/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1800" b="1" dirty="0"/>
              <a:t>Mottó: „A kőkorszak sem azért ért véget, mert elfogyott a kő, az olajkorszak sem azért fog véget érni, mert elfogy az </a:t>
            </a:r>
            <a:r>
              <a:rPr lang="hu-HU" sz="1800" b="1" dirty="0" smtClean="0"/>
              <a:t>olaj!</a:t>
            </a:r>
            <a:r>
              <a:rPr lang="ja-JP" altLang="hu-HU" sz="1800" b="1" dirty="0" smtClean="0">
                <a:latin typeface="Arial"/>
              </a:rPr>
              <a:t>”</a:t>
            </a:r>
            <a:r>
              <a:rPr lang="hu-HU" sz="1800" b="1" dirty="0" smtClean="0"/>
              <a:t> </a:t>
            </a:r>
            <a:r>
              <a:rPr lang="hu-HU" sz="1800" b="1" dirty="0"/>
              <a:t/>
            </a:r>
            <a:br>
              <a:rPr lang="hu-HU" sz="1800" b="1" dirty="0"/>
            </a:br>
            <a:r>
              <a:rPr lang="hu-HU" sz="1800" b="1" dirty="0" smtClean="0"/>
              <a:t> Yamani sejk</a:t>
            </a:r>
            <a:endParaRPr lang="en-US" sz="1800" dirty="0"/>
          </a:p>
        </p:txBody>
      </p:sp>
      <p:graphicFrame>
        <p:nvGraphicFramePr>
          <p:cNvPr id="1052" name="Object 28"/>
          <p:cNvGraphicFramePr>
            <a:graphicFrameLocks noChangeAspect="1"/>
          </p:cNvGraphicFramePr>
          <p:nvPr/>
        </p:nvGraphicFramePr>
        <p:xfrm>
          <a:off x="838200" y="1981200"/>
          <a:ext cx="7545388" cy="4273550"/>
        </p:xfrm>
        <a:graphic>
          <a:graphicData uri="http://schemas.openxmlformats.org/presentationml/2006/ole">
            <p:oleObj spid="_x0000_s1052" name="Document" r:id="rId5" imgW="9554040" imgH="5586120" progId="Word.Document.8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i="1" dirty="0"/>
              <a:t>Megújuló energiára alapozott komplex kistérségi energetikai modell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51204" name="Content Placeholder 5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201" r="-6201"/>
          <a:stretch>
            <a:fillRect/>
          </a:stretch>
        </p:blipFill>
        <p:spPr>
          <a:xfrm>
            <a:off x="457200" y="1828800"/>
            <a:ext cx="8250238" cy="4525963"/>
          </a:xfrm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 smtClean="0"/>
              <a:t>MODELLPROGRAM </a:t>
            </a:r>
            <a:r>
              <a:rPr lang="hu-HU" dirty="0"/>
              <a:t>ADAPTÁCIÓS LEHETŐSÉGEI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b="1" dirty="0">
                <a:solidFill>
                  <a:srgbClr val="31859C"/>
                </a:solidFill>
              </a:rPr>
              <a:t>A megújuló energiára alapozott mikrotérség modellje teljes egészében adaptálható a térség összes településére, valamint az ország hasonló adottságokkal rendelkező </a:t>
            </a:r>
            <a:r>
              <a:rPr lang="hu-HU" b="1" dirty="0" smtClean="0">
                <a:solidFill>
                  <a:srgbClr val="31859C"/>
                </a:solidFill>
              </a:rPr>
              <a:t>településeire</a:t>
            </a:r>
            <a:r>
              <a:rPr lang="cs-CZ" b="1" dirty="0" smtClean="0">
                <a:solidFill>
                  <a:srgbClr val="31859C"/>
                </a:solidFill>
              </a:rPr>
              <a:t>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i="1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 smtClean="0"/>
              <a:t>A </a:t>
            </a:r>
            <a:r>
              <a:rPr lang="hu-HU" i="1" dirty="0"/>
              <a:t>modell az alábbi tulajdonságok valamelyikével rendelkező vidéki területeken alkalmazható:</a:t>
            </a:r>
            <a:endParaRPr lang="cs-CZ" i="1" dirty="0"/>
          </a:p>
          <a:p>
            <a:pPr algn="ctr" fontAlgn="auto">
              <a:spcAft>
                <a:spcPts val="0"/>
              </a:spcAft>
              <a:defRPr/>
            </a:pPr>
            <a:r>
              <a:rPr lang="hu-HU" i="1" dirty="0"/>
              <a:t>döntően mezőgazdasági erőforrásokra alapozott térségek</a:t>
            </a:r>
            <a:endParaRPr lang="cs-CZ" i="1" dirty="0"/>
          </a:p>
          <a:p>
            <a:pPr algn="ctr" fontAlgn="auto">
              <a:spcAft>
                <a:spcPts val="0"/>
              </a:spcAft>
              <a:defRPr/>
            </a:pPr>
            <a:r>
              <a:rPr lang="hu-HU" i="1" dirty="0"/>
              <a:t>vezetékesszennyvíz-hálózattal nem rendelkező települések</a:t>
            </a:r>
            <a:endParaRPr lang="cs-CZ" i="1" dirty="0"/>
          </a:p>
          <a:p>
            <a:pPr algn="ctr" fontAlgn="auto">
              <a:spcAft>
                <a:spcPts val="0"/>
              </a:spcAft>
              <a:defRPr/>
            </a:pPr>
            <a:r>
              <a:rPr lang="hu-HU" i="1" dirty="0"/>
              <a:t>közmű-hálózattal nem ellátott ingatlanokkal rendelkező települések</a:t>
            </a:r>
            <a:endParaRPr lang="cs-CZ" i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KÖVETKEZTETÉS</a:t>
            </a:r>
            <a:endParaRPr lang="en-US" dirty="0"/>
          </a:p>
        </p:txBody>
      </p:sp>
      <p:sp>
        <p:nvSpPr>
          <p:cNvPr id="532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hu-HU" smtClean="0"/>
              <a:t>Két olyan ágazat van Magyarországon, amelyik tartósan és folyamatosan pozitív külkereskedelmi szaldóval rendelkezik: a </a:t>
            </a:r>
            <a:r>
              <a:rPr lang="hu-HU" b="1" i="1" smtClean="0">
                <a:solidFill>
                  <a:srgbClr val="31859C"/>
                </a:solidFill>
              </a:rPr>
              <a:t>MEZŐGAZDASÁG </a:t>
            </a:r>
            <a:r>
              <a:rPr lang="hu-HU" smtClean="0"/>
              <a:t>és a </a:t>
            </a:r>
            <a:r>
              <a:rPr lang="hu-HU" b="1" i="1" smtClean="0">
                <a:solidFill>
                  <a:srgbClr val="31859C"/>
                </a:solidFill>
              </a:rPr>
              <a:t>TURIZMUS</a:t>
            </a:r>
            <a:r>
              <a:rPr lang="hu-HU" smtClean="0"/>
              <a:t>. Ez a tény abból a szempontból is lényeges, hogy a nagyszámú, alacsony képzettségű munkaerő számára munkahelyet teremteni képes legnagyobb ágazatok között az építőipar mellett ott van a mezőgazdaság is. Mindemellett a mezőgazdaságban új területként jelenik meg a </a:t>
            </a:r>
            <a:r>
              <a:rPr lang="hu-HU" b="1" i="1" smtClean="0">
                <a:solidFill>
                  <a:srgbClr val="31859C"/>
                </a:solidFill>
              </a:rPr>
              <a:t>BIOMASSZA ALAPÚ ENERGIA-IPAR</a:t>
            </a:r>
            <a:r>
              <a:rPr lang="hu-HU" smtClean="0"/>
              <a:t>, jelentősen kiszélesítve az ágazat perspektíváit. </a:t>
            </a:r>
            <a:endParaRPr lang="en-US" smtClean="0"/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A FENNTARTHATÓ FEJLŐDÉS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ctr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>
                <a:solidFill>
                  <a:srgbClr val="31859C"/>
                </a:solidFill>
              </a:rPr>
              <a:t>„</a:t>
            </a:r>
            <a:r>
              <a:rPr lang="hu-HU" dirty="0">
                <a:solidFill>
                  <a:srgbClr val="31859C"/>
                </a:solidFill>
              </a:rPr>
              <a:t>Olyan fejlődési folyamat, amely kielégíti a jelen igényeit anélkül, hogy csökkentené a jövendő generációk képességét, hogy kielégítsék a saját igényeiket</a:t>
            </a:r>
            <a:r>
              <a:rPr lang="ja-JP" altLang="hu-HU" dirty="0">
                <a:solidFill>
                  <a:srgbClr val="31859C"/>
                </a:solidFill>
                <a:latin typeface="Arial"/>
              </a:rPr>
              <a:t>”</a:t>
            </a:r>
            <a:r>
              <a:rPr lang="hu-HU" dirty="0">
                <a:solidFill>
                  <a:srgbClr val="31859C"/>
                </a:solidFill>
              </a:rPr>
              <a:t>  </a:t>
            </a:r>
            <a:r>
              <a:rPr lang="hu-HU" dirty="0"/>
              <a:t>(ENSZ, 1987, Brundtland-jelentés.</a:t>
            </a:r>
            <a:r>
              <a:rPr lang="hu-HU" dirty="0" smtClean="0"/>
              <a:t>)</a:t>
            </a:r>
          </a:p>
          <a:p>
            <a:pPr marL="0" indent="0" algn="ctr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  <a:p>
            <a:pPr marL="0" indent="0" algn="ctr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/>
              <a:t>Mik a „jelen igényei</a:t>
            </a:r>
            <a:r>
              <a:rPr lang="ja-JP" altLang="hu-HU" i="1" dirty="0">
                <a:latin typeface="Arial"/>
              </a:rPr>
              <a:t>”</a:t>
            </a:r>
            <a:r>
              <a:rPr lang="hu-HU" i="1" dirty="0"/>
              <a:t>?</a:t>
            </a:r>
          </a:p>
          <a:p>
            <a:pPr marL="0" indent="0" algn="ctr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/>
              <a:t>Mi a „jövő generáció</a:t>
            </a:r>
            <a:r>
              <a:rPr lang="ja-JP" altLang="hu-HU" i="1" dirty="0">
                <a:latin typeface="Arial"/>
              </a:rPr>
              <a:t>”</a:t>
            </a:r>
            <a:r>
              <a:rPr lang="hu-HU" i="1" dirty="0"/>
              <a:t>, ill. „annak igénye</a:t>
            </a:r>
            <a:r>
              <a:rPr lang="ja-JP" altLang="hu-HU" i="1" dirty="0">
                <a:latin typeface="Arial"/>
              </a:rPr>
              <a:t>”</a:t>
            </a:r>
            <a:r>
              <a:rPr lang="hu-HU" i="1" dirty="0"/>
              <a:t>?</a:t>
            </a:r>
          </a:p>
          <a:p>
            <a:pPr marL="0" indent="0" algn="ctr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i="1" dirty="0"/>
              <a:t>Honnan tudjuk, hogy annak kielégítését mi veszélyezteti?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50000"/>
              </a:spcBef>
              <a:buFont typeface="Arial" charset="0"/>
              <a:buNone/>
            </a:pPr>
            <a:r>
              <a:rPr lang="hu-HU" smtClean="0"/>
              <a:t>Helyi szinten már régóta eltávolodtunk a „fenntarthatóságtól</a:t>
            </a:r>
            <a:r>
              <a:rPr lang="ja-JP" altLang="hu-HU" smtClean="0">
                <a:latin typeface="Arial" charset="0"/>
                <a:cs typeface="ＭＳ Ｐ明朝"/>
              </a:rPr>
              <a:t>”</a:t>
            </a:r>
            <a:r>
              <a:rPr lang="hu-HU" smtClean="0"/>
              <a:t>, történtek társadalmi összeomlások, fajok kipusztulása. (pl.: Mamut, erdőirtás, talajpusztulás, - polinézek, indiánok, stb. 1550-1680: Dodó). Mára a lokális problémák globálissá váltak, az ember életmódja globálisan is fenntarthatatlan.</a:t>
            </a:r>
          </a:p>
          <a:p>
            <a:pPr marL="0" indent="0">
              <a:spcBef>
                <a:spcPct val="50000"/>
              </a:spcBef>
              <a:buFont typeface="Arial" charset="0"/>
              <a:buNone/>
            </a:pPr>
            <a:endParaRPr lang="hu-HU" b="1" i="1" smtClean="0"/>
          </a:p>
          <a:p>
            <a:pPr marL="0" indent="0" algn="ctr">
              <a:spcBef>
                <a:spcPct val="50000"/>
              </a:spcBef>
              <a:buFont typeface="Arial" charset="0"/>
              <a:buNone/>
            </a:pPr>
            <a:r>
              <a:rPr lang="hu-HU" b="1" i="1" smtClean="0">
                <a:solidFill>
                  <a:srgbClr val="31859C"/>
                </a:solidFill>
              </a:rPr>
              <a:t>A TERMÉSZET TÁRS LEGYEN, NE CSAK ERŐFORRÁS!</a:t>
            </a:r>
          </a:p>
          <a:p>
            <a:pPr marL="0" indent="0">
              <a:spcBef>
                <a:spcPct val="50000"/>
              </a:spcBef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hu-HU" i="1" smtClean="0"/>
              <a:t>A MEGÚJULÓ ENERGIÁK FELHASZNÁLÁSÁNAK NÖVELÉSE A KLIMA ÉS KÖRNYEZETVÉDELEM EGYIK LEGFONTOSABB ESZKÖZE.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hu-HU" i="1" smtClean="0"/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hu-HU" i="1" smtClean="0"/>
              <a:t>A FOGLALKOZTATÁS NÖVELÉSÉVEL HOZZÁJÁRUL A JELENLEGI VÁLSÁGBÓL VALÓ KILÁBALÁSHOZ.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hu-HU" i="1" smtClean="0"/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hu-HU" i="1" smtClean="0"/>
              <a:t>AZ ENERGIAFÜGGŐSÉG CSÖKKENTÉSÉVEL SEGÍTI A GAZDASÁGI STABILITÁS LÉTREJÖTTÉT.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hu-HU" i="1" smtClean="0"/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r>
              <a:rPr lang="hu-HU" i="1" smtClean="0"/>
              <a:t>ELŐFELTÉTELE A POLITIKAI KONCENZUSON ALAPULÓ TÁRSADALOM ÁLTAL IS ELFOGADOTT HOSSZÚ TÁVRA SZÓLÓ, LEHETŐLEG TÖRVÉNYBEN RÖGZÍTETT CÉLKITŰZÉS.</a:t>
            </a:r>
            <a:endParaRPr lang="en-US" i="1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hu-H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ÖSSZEGZÉS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 smtClean="0"/>
              <a:t>A BIOMASSZA CSOPORTOSÍTÁSA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900" b="1" i="1" dirty="0"/>
              <a:t>Elsődleges biomassza (termesztett növényeink és a természetes vegetáció)</a:t>
            </a:r>
            <a:endParaRPr lang="cs-CZ" sz="2900" b="1" i="1" dirty="0"/>
          </a:p>
          <a:p>
            <a:pPr lvl="1" fontAlgn="auto">
              <a:spcAft>
                <a:spcPts val="0"/>
              </a:spcAft>
              <a:defRPr/>
            </a:pPr>
            <a:r>
              <a:rPr lang="hu-HU" sz="2500" dirty="0"/>
              <a:t>Természetes vegetációk (pl. természetvédelmi területek, nemzeti parkok, biotóp hálózatok egyes elemei stb.),</a:t>
            </a:r>
            <a:endParaRPr lang="cs-CZ" sz="2500" dirty="0"/>
          </a:p>
          <a:p>
            <a:pPr lvl="1" fontAlgn="auto">
              <a:spcAft>
                <a:spcPts val="0"/>
              </a:spcAft>
              <a:defRPr/>
            </a:pPr>
            <a:r>
              <a:rPr lang="hu-HU" sz="2500" dirty="0"/>
              <a:t>A növények termékei (gabona, zöldség, gyümölcs stb.),</a:t>
            </a:r>
            <a:endParaRPr lang="cs-CZ" sz="2500" dirty="0"/>
          </a:p>
          <a:p>
            <a:pPr lvl="1" fontAlgn="auto">
              <a:spcAft>
                <a:spcPts val="0"/>
              </a:spcAft>
              <a:defRPr/>
            </a:pPr>
            <a:r>
              <a:rPr lang="hu-HU" sz="2500" dirty="0"/>
              <a:t>Ipari felhasználásra előállított növények és termékek (repce, kukorica, gyógynövény), </a:t>
            </a:r>
            <a:endParaRPr lang="cs-CZ" sz="2500" dirty="0"/>
          </a:p>
          <a:p>
            <a:pPr lvl="1" fontAlgn="auto">
              <a:spcAft>
                <a:spcPts val="0"/>
              </a:spcAft>
              <a:defRPr/>
            </a:pPr>
            <a:r>
              <a:rPr lang="hu-HU" sz="2500" dirty="0"/>
              <a:t>Energetikai célra termesztett növények és termékek (kínai nád, energiafű, repce-biodízel, kukorica-etanol stb.),</a:t>
            </a:r>
            <a:endParaRPr lang="cs-CZ" sz="2500" dirty="0"/>
          </a:p>
          <a:p>
            <a:pPr lvl="1" fontAlgn="auto">
              <a:spcAft>
                <a:spcPts val="0"/>
              </a:spcAft>
              <a:defRPr/>
            </a:pPr>
            <a:r>
              <a:rPr lang="hu-HU" sz="2500" dirty="0"/>
              <a:t>Mezőgazdasági melléktermékek (pl. szalma, kukoricaszár, napraforgószár stb.),</a:t>
            </a:r>
            <a:endParaRPr lang="cs-CZ" sz="2500" dirty="0"/>
          </a:p>
          <a:p>
            <a:pPr lvl="1" fontAlgn="auto">
              <a:spcAft>
                <a:spcPts val="0"/>
              </a:spcAft>
              <a:defRPr/>
            </a:pPr>
            <a:r>
              <a:rPr lang="hu-HU" sz="2500" dirty="0"/>
              <a:t>Erdőgazdasági fő- és melléktermékek (hagyományos és intenzív erdők termékei - bútor és faipari alapanyagok, tűzifa, biobrikett, pellet, apríték stb.)</a:t>
            </a:r>
            <a:r>
              <a:rPr lang="hu-HU" sz="2500" dirty="0" smtClean="0"/>
              <a:t>.</a:t>
            </a:r>
          </a:p>
          <a:p>
            <a:pPr lvl="1" fontAlgn="auto">
              <a:spcAft>
                <a:spcPts val="0"/>
              </a:spcAft>
              <a:defRPr/>
            </a:pPr>
            <a:endParaRPr lang="hu-HU" sz="2500" dirty="0" smtClean="0"/>
          </a:p>
          <a:p>
            <a:pPr marL="342900" lvl="1" indent="0" fontAlgn="auto">
              <a:spcAft>
                <a:spcPts val="0"/>
              </a:spcAft>
              <a:buFont typeface="Courier New" pitchFamily="49" charset="0"/>
              <a:buNone/>
              <a:defRPr/>
            </a:pPr>
            <a:endParaRPr lang="hu-HU" sz="2500" dirty="0"/>
          </a:p>
          <a:p>
            <a:pPr fontAlgn="auto">
              <a:spcAft>
                <a:spcPts val="0"/>
              </a:spcAft>
              <a:defRPr/>
            </a:pPr>
            <a:r>
              <a:rPr lang="hu-HU" sz="2900" b="1" i="1" dirty="0"/>
              <a:t>Másodlagos biomasszák (többnyire elsődleges biomasszák átalakításával jöhet létre</a:t>
            </a:r>
            <a:r>
              <a:rPr lang="hu-HU" sz="2900" b="1" i="1" dirty="0" smtClean="0"/>
              <a:t>)</a:t>
            </a:r>
            <a:endParaRPr lang="cs-CZ" sz="2900" b="1" i="1" dirty="0"/>
          </a:p>
          <a:p>
            <a:pPr lvl="1" fontAlgn="auto">
              <a:spcAft>
                <a:spcPts val="0"/>
              </a:spcAft>
              <a:defRPr/>
            </a:pPr>
            <a:r>
              <a:rPr lang="hu-HU" sz="2500" dirty="0"/>
              <a:t>Állattenyésztés főtermékei (élőtömeg, tej, tojás stb.),</a:t>
            </a:r>
            <a:endParaRPr lang="cs-CZ" sz="2500" dirty="0"/>
          </a:p>
          <a:p>
            <a:pPr lvl="1" fontAlgn="auto">
              <a:spcAft>
                <a:spcPts val="0"/>
              </a:spcAft>
              <a:defRPr/>
            </a:pPr>
            <a:r>
              <a:rPr lang="hu-HU" sz="2500" dirty="0"/>
              <a:t>Állattenyésztés melléktermékei (szerves tárgya, biogáz),</a:t>
            </a:r>
            <a:endParaRPr lang="cs-CZ" sz="2500" dirty="0"/>
          </a:p>
          <a:p>
            <a:pPr lvl="1" fontAlgn="auto">
              <a:spcAft>
                <a:spcPts val="0"/>
              </a:spcAft>
              <a:defRPr/>
            </a:pPr>
            <a:r>
              <a:rPr lang="hu-HU" sz="2500" dirty="0"/>
              <a:t>Állattenyésztés hulladékai (állati hulla, hígtrágya),</a:t>
            </a:r>
            <a:endParaRPr lang="cs-CZ" sz="2500" dirty="0"/>
          </a:p>
          <a:p>
            <a:pPr lvl="1" fontAlgn="auto">
              <a:spcAft>
                <a:spcPts val="0"/>
              </a:spcAft>
              <a:defRPr/>
            </a:pPr>
            <a:r>
              <a:rPr lang="hu-HU" sz="2500" dirty="0"/>
              <a:t>Természetes állati ökoszisztémák és termékeik (pl. vadgazdálkodás).</a:t>
            </a:r>
            <a:endParaRPr lang="cs-CZ" sz="2500" dirty="0"/>
          </a:p>
          <a:p>
            <a:pPr lvl="1" fontAlgn="auto">
              <a:spcAft>
                <a:spcPts val="0"/>
              </a:spcAft>
              <a:defRPr/>
            </a:pPr>
            <a:endParaRPr lang="cs-CZ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562600" cy="4495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1500" b="1" i="1" smtClean="0"/>
              <a:t>Harmadlagos biomassza (az elsődleges és másodlagos biomasszák feldolgozása közben létrejövő melléktermékek)</a:t>
            </a:r>
            <a:endParaRPr lang="cs-CZ" sz="1500" b="1" i="1" smtClean="0"/>
          </a:p>
          <a:p>
            <a:pPr lvl="1">
              <a:spcBef>
                <a:spcPct val="0"/>
              </a:spcBef>
            </a:pPr>
            <a:r>
              <a:rPr lang="hu-HU" sz="1400" smtClean="0"/>
              <a:t>Szerves hulladék az ipari szektorból (savó, húsipari-, vágóhídi-, szeszipari, cukoripari hulladék stb.),</a:t>
            </a:r>
            <a:endParaRPr lang="cs-CZ" sz="1400" smtClean="0"/>
          </a:p>
          <a:p>
            <a:pPr lvl="1">
              <a:spcBef>
                <a:spcPct val="0"/>
              </a:spcBef>
            </a:pPr>
            <a:r>
              <a:rPr lang="hu-HU" sz="1400" smtClean="0"/>
              <a:t>Szerves hulladék a szolgáltató szektorból (zöldhulladék, élelmezési, kórházi hulladék),</a:t>
            </a:r>
            <a:endParaRPr lang="cs-CZ" sz="1400" smtClean="0"/>
          </a:p>
          <a:p>
            <a:pPr lvl="1">
              <a:spcBef>
                <a:spcPct val="0"/>
              </a:spcBef>
            </a:pPr>
            <a:r>
              <a:rPr lang="hu-HU" sz="1400" smtClean="0"/>
              <a:t>Szennyvíz,</a:t>
            </a:r>
            <a:endParaRPr lang="cs-CZ" sz="1400" smtClean="0"/>
          </a:p>
          <a:p>
            <a:pPr lvl="1">
              <a:spcBef>
                <a:spcPct val="0"/>
              </a:spcBef>
            </a:pPr>
            <a:r>
              <a:rPr lang="hu-HU" sz="1400" smtClean="0"/>
              <a:t>Kommunális hulladék,</a:t>
            </a:r>
            <a:endParaRPr lang="cs-CZ" sz="1400" smtClean="0"/>
          </a:p>
          <a:p>
            <a:pPr lvl="1">
              <a:spcBef>
                <a:spcPct val="0"/>
              </a:spcBef>
            </a:pPr>
            <a:r>
              <a:rPr lang="hu-HU" sz="1400" smtClean="0"/>
              <a:t>Szelektált hulladék (fém, papír, műanyag, üveg stb.),</a:t>
            </a:r>
            <a:endParaRPr lang="cs-CZ" sz="1400" smtClean="0"/>
          </a:p>
          <a:p>
            <a:pPr lvl="1">
              <a:spcBef>
                <a:spcPct val="0"/>
              </a:spcBef>
            </a:pPr>
            <a:r>
              <a:rPr lang="hu-HU" sz="1400" smtClean="0"/>
              <a:t>Újrahasznosított hulladék („újraműanyag", „újrapapír" termékek, inert hulladék anyagok, egyéb másodnyersanyagból származó termékek),</a:t>
            </a:r>
            <a:endParaRPr lang="cs-CZ" sz="1400" smtClean="0"/>
          </a:p>
          <a:p>
            <a:pPr lvl="1">
              <a:spcBef>
                <a:spcPct val="0"/>
              </a:spcBef>
            </a:pPr>
            <a:r>
              <a:rPr lang="hu-HU" sz="1400" smtClean="0"/>
              <a:t>Szennyvíziszap</a:t>
            </a:r>
            <a:endParaRPr lang="cs-CZ" sz="1400" smtClean="0"/>
          </a:p>
          <a:p>
            <a:pPr>
              <a:spcBef>
                <a:spcPct val="0"/>
              </a:spcBef>
              <a:buFont typeface="Arial" charset="0"/>
              <a:buChar char="•"/>
            </a:pPr>
            <a:endParaRPr lang="en-US" smtClean="0"/>
          </a:p>
        </p:txBody>
      </p:sp>
      <p:grpSp>
        <p:nvGrpSpPr>
          <p:cNvPr id="22530" name="Group 1"/>
          <p:cNvGrpSpPr>
            <a:grpSpLocks/>
          </p:cNvGrpSpPr>
          <p:nvPr/>
        </p:nvGrpSpPr>
        <p:grpSpPr bwMode="auto">
          <a:xfrm>
            <a:off x="5715000" y="2133600"/>
            <a:ext cx="2895600" cy="2965450"/>
            <a:chOff x="6590" y="10258"/>
            <a:chExt cx="3288" cy="3830"/>
          </a:xfrm>
        </p:grpSpPr>
        <p:pic>
          <p:nvPicPr>
            <p:cNvPr id="2253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81" y="10872"/>
              <a:ext cx="3196" cy="2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Text Box 3"/>
            <p:cNvSpPr txBox="1">
              <a:spLocks noChangeArrowheads="1"/>
            </p:cNvSpPr>
            <p:nvPr/>
          </p:nvSpPr>
          <p:spPr bwMode="auto">
            <a:xfrm>
              <a:off x="6739" y="10258"/>
              <a:ext cx="3139" cy="50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hu-HU" sz="900" b="1">
                  <a:solidFill>
                    <a:srgbClr val="000000"/>
                  </a:solidFill>
                  <a:latin typeface="Times New Roman" pitchFamily="18" charset="0"/>
                  <a:ea typeface="ÇlÇr ñæí©"/>
                  <a:cs typeface="ÇlÇr ñæí©"/>
                </a:rPr>
                <a:t>4. ábra: Mezőgazdasági megújuló energiaforrások</a:t>
              </a:r>
              <a:endParaRPr lang="en-US" sz="2400">
                <a:ea typeface="ＭＳ Ｐゴシック"/>
                <a:cs typeface="ＭＳ Ｐゴシック"/>
              </a:endParaRPr>
            </a:p>
          </p:txBody>
        </p:sp>
        <p:sp>
          <p:nvSpPr>
            <p:cNvPr id="22536" name="Text Box 4"/>
            <p:cNvSpPr txBox="1">
              <a:spLocks noChangeArrowheads="1"/>
            </p:cNvSpPr>
            <p:nvPr/>
          </p:nvSpPr>
          <p:spPr bwMode="auto">
            <a:xfrm>
              <a:off x="6590" y="13877"/>
              <a:ext cx="1460" cy="21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/>
              <a:r>
                <a:rPr lang="hu-HU" sz="900">
                  <a:solidFill>
                    <a:srgbClr val="000000"/>
                  </a:solidFill>
                  <a:latin typeface="Times New Roman" pitchFamily="18" charset="0"/>
                  <a:ea typeface="ÇlÇr ñæí©"/>
                  <a:cs typeface="ÇlÇr ñæí©"/>
                </a:rPr>
                <a:t>Forrás: Bíró, 2009</a:t>
              </a:r>
              <a:endParaRPr lang="en-US" sz="2400">
                <a:ea typeface="ＭＳ Ｐゴシック"/>
                <a:cs typeface="ＭＳ Ｐゴシック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 smtClean="0"/>
              <a:t>A BIOMASSZA CSOPORTOSÍTÁSA</a:t>
            </a: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33400"/>
          </a:xfr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 smtClean="0"/>
              <a:t>A megújuló energiafelhasználás Magyarországon</a:t>
            </a:r>
            <a:endParaRPr lang="hu-HU" dirty="0"/>
          </a:p>
        </p:txBody>
      </p:sp>
      <p:pic>
        <p:nvPicPr>
          <p:cNvPr id="5" name="Kép 22" descr="6 ábra.png"/>
          <p:cNvPicPr/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71600" y="1828800"/>
            <a:ext cx="62484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334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 smtClean="0"/>
              <a:t>A biomassza jellegű hulladék megoszlása az országban</a:t>
            </a:r>
            <a:endParaRPr lang="hu-HU" dirty="0"/>
          </a:p>
        </p:txBody>
      </p:sp>
      <p:graphicFrame>
        <p:nvGraphicFramePr>
          <p:cNvPr id="8211" name="Object 19"/>
          <p:cNvGraphicFramePr>
            <a:graphicFrameLocks noGrp="1" noChangeAspect="1"/>
          </p:cNvGraphicFramePr>
          <p:nvPr>
            <p:ph idx="1"/>
          </p:nvPr>
        </p:nvGraphicFramePr>
        <p:xfrm>
          <a:off x="1524000" y="1600200"/>
          <a:ext cx="6294438" cy="4848225"/>
        </p:xfrm>
        <a:graphic>
          <a:graphicData uri="http://schemas.openxmlformats.org/presentationml/2006/ole">
            <p:oleObj spid="_x0000_s8211" name="Document" r:id="rId3" imgW="5960880" imgH="4589640" progId="Word.Document.8">
              <p:embed/>
            </p:oleObj>
          </a:graphicData>
        </a:graphic>
      </p:graphicFrame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hu-HU" b="1" dirty="0" smtClean="0"/>
              <a:t>BIOMASSZA alapanyagok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/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sz="1800" b="1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hu-HU" sz="1800" b="1" dirty="0" smtClean="0"/>
              <a:t>Tűzifa (max. 1,5-1,8 Mt/év).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u-HU" sz="1800" b="1" dirty="0" smtClean="0"/>
              <a:t>Mezőgazdasági és erdészeti maradékok.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u-HU" sz="1800" b="1" dirty="0" smtClean="0"/>
              <a:t>Energianövények.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u-HU" sz="1800" b="1" dirty="0" smtClean="0"/>
              <a:t>Szerves melléktermékek</a:t>
            </a:r>
            <a:br>
              <a:rPr lang="hu-HU" sz="1800" b="1" dirty="0" smtClean="0"/>
            </a:br>
            <a:r>
              <a:rPr lang="hu-HU" sz="1800" b="1" dirty="0" smtClean="0"/>
              <a:t>(trágya, faipari maradék).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u-HU" sz="1800" b="1" dirty="0" smtClean="0"/>
              <a:t>Szerves hulladékok</a:t>
            </a:r>
            <a:br>
              <a:rPr lang="hu-HU" sz="1800" b="1" dirty="0" smtClean="0"/>
            </a:br>
            <a:r>
              <a:rPr lang="hu-HU" sz="1800" b="1" dirty="0" smtClean="0"/>
              <a:t>(élelmiszeripari maradék, szennyvíz-iszap, kommunális hulladék).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b="1" dirty="0" smtClean="0">
                <a:solidFill>
                  <a:srgbClr val="31859C"/>
                </a:solidFill>
              </a:rPr>
              <a:t>ERDÉSZETI ÉS FAIPARI MELLÉKTERMÉKEK</a:t>
            </a:r>
            <a:endParaRPr lang="en-US" dirty="0">
              <a:solidFill>
                <a:srgbClr val="31859C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 rtlCol="0"/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hu-HU" sz="2400" dirty="0" smtClean="0"/>
              <a:t>  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i="1" dirty="0" smtClean="0"/>
              <a:t>Széleskörűen használt megújuló energiaforrás; 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i="1" dirty="0" smtClean="0"/>
              <a:t>Infrastruktúra már kiépítve;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i="1" dirty="0" smtClean="0"/>
              <a:t>Természetes források rendelkezésre állnak;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i="1" dirty="0" smtClean="0"/>
              <a:t>Az erdészeti hulladékok begyűjtése csökkenti az erdőtűz kockázatát.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hu-HU" sz="2400" i="1" dirty="0" smtClean="0"/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i="1" dirty="0" smtClean="0"/>
              <a:t>Túl drága lehet, biomassza-tüzelésre átállított nagyerőművek felverik az árakat; </a:t>
            </a:r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400" i="1" dirty="0" smtClean="0"/>
              <a:t>Magyarországon korlátozott mennyiségben áll rendelkezésre.  </a:t>
            </a: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Report.potx</Template>
  <TotalTime>1</TotalTime>
  <Words>1885</Words>
  <Application>Microsoft Office PowerPoint</Application>
  <PresentationFormat>On-screen Show (4:3)</PresentationFormat>
  <Paragraphs>272</Paragraphs>
  <Slides>35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Georgia</vt:lpstr>
      <vt:lpstr>Arial</vt:lpstr>
      <vt:lpstr>Calibri</vt:lpstr>
      <vt:lpstr>ＭＳ Ｐ明朝</vt:lpstr>
      <vt:lpstr>Courier New</vt:lpstr>
      <vt:lpstr>Times New Roman</vt:lpstr>
      <vt:lpstr>ÇlÇr ñæí©</vt:lpstr>
      <vt:lpstr>ＭＳ Ｐゴシック</vt:lpstr>
      <vt:lpstr>Project Status Report</vt:lpstr>
      <vt:lpstr>Project Status Report</vt:lpstr>
      <vt:lpstr>Project Status Report</vt:lpstr>
      <vt:lpstr>Document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ERDÉSZETI ÉS FAIPARI MELLÉKTERMÉKEK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A megújuló energiák felhasználásának környezetvédelmi és gazdasági összefüggései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</cp:revision>
  <dcterms:created xsi:type="dcterms:W3CDTF">2010-02-01T21:08:06Z</dcterms:created>
  <dcterms:modified xsi:type="dcterms:W3CDTF">2014-05-14T20:52:09Z</dcterms:modified>
</cp:coreProperties>
</file>